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57" r:id="rId3"/>
    <p:sldId id="299" r:id="rId4"/>
    <p:sldId id="300" r:id="rId5"/>
    <p:sldId id="301" r:id="rId6"/>
    <p:sldId id="270" r:id="rId7"/>
    <p:sldId id="280" r:id="rId8"/>
    <p:sldId id="308" r:id="rId9"/>
    <p:sldId id="302" r:id="rId10"/>
    <p:sldId id="305" r:id="rId11"/>
    <p:sldId id="306" r:id="rId12"/>
    <p:sldId id="307" r:id="rId13"/>
    <p:sldId id="309" r:id="rId14"/>
    <p:sldId id="310" r:id="rId15"/>
    <p:sldId id="311" r:id="rId16"/>
    <p:sldId id="304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Exo 2" panose="020B0604020202020204" charset="0"/>
      <p:regular r:id="rId20"/>
      <p:bold r:id="rId21"/>
      <p:italic r:id="rId22"/>
      <p:boldItalic r:id="rId23"/>
    </p:embeddedFont>
    <p:embeddedFont>
      <p:font typeface="Roboto Condensed" panose="02000000000000000000" pitchFamily="2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bold r:id="rId29"/>
      <p:italic r:id="rId30"/>
      <p:boldItalic r:id="rId31"/>
    </p:embeddedFont>
    <p:embeddedFont>
      <p:font typeface="Squada On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STEPHANIE GARZA GONZALEZ" initials="LSGG" lastIdx="1" clrIdx="0">
    <p:extLst>
      <p:ext uri="{19B8F6BF-5375-455C-9EA6-DF929625EA0E}">
        <p15:presenceInfo xmlns:p15="http://schemas.microsoft.com/office/powerpoint/2012/main" userId="LETICIA STEPHANIE GARZA GONZAL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98955A-86E1-465E-9103-6C76F00A740E}">
  <a:tblStyle styleId="{2498955A-86E1-465E-9103-6C76F00A74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3" d="100"/>
          <a:sy n="93" d="100"/>
        </p:scale>
        <p:origin x="6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4T12:04:25.543" idx="1">
    <p:pos x="3710" y="2306"/>
    <p:text>Longitud: Medida de que tan al oeste esta una casa 
Latitud: Medida de qué tan al norte está una casa 
Edad promedio de la vivienda: Edad promedio de una casa dentro de una cuadra; un número menor es un edificio más nuevo 
Total habitaciones: Número total de habitaciones de un bloque 
Total de dormitorios: Número total de dormitorio de un bloque
Población: Número total de personas que residen dentro de un bloque
Hogares: Número total de hogares
Ingresos medianos: Ingresos medios de los hogares dentro de un bloque
Valor medio de la casa: Valor medio de la casa para los hogares dentro de un bloque
Proximidad al mar: Ubicación de la casa en el océano / mar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3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65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Longitud: Medida de que tan al oeste esta una casa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Latitud: Medida de qué tan al norte está una casa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Edad promedio de la vivienda: Edad promedio de una casa dentro de una cuadra; un número menor es un edificio más nuevo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habitaciones: Número total de habitaciones de un bloque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de dormitorios: Número total de dormitorio de un bloque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Población: Número total de personas que residen dentro de un bloque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Hogares: Número total de hogares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Ingresos medianos: Ingresos medios de los hogares dentro de un bloque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Valor medio de la casa: Valor medio de la casa para los hogares dentro de un bloque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Proximidad al mar: Ubicación de la casa en el océano / mar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16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5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10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142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70" r:id="rId3"/>
    <p:sldLayoutId id="214748367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4394958" y="3485784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Minería de Datos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Leticia Stephanie Garza González</a:t>
            </a:r>
            <a:endParaRPr sz="1600" dirty="0">
              <a:solidFill>
                <a:schemeClr val="lt2"/>
              </a:solidFill>
            </a:endParaRPr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860258" y="1393700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Proyecto Final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4769089" y="1717108"/>
            <a:ext cx="2766650" cy="1483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Hay más correlación entre: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habitaciones / total dormitorios (0.93)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habitaciones  / población (0.86)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dormitorios / población (0.88)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49" y="311929"/>
            <a:ext cx="5214300" cy="462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Matriz de correlación 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865C73-CBEF-4015-BB42-388AC1EF0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1" t="26955" r="2584" b="66250"/>
          <a:stretch/>
        </p:blipFill>
        <p:spPr>
          <a:xfrm>
            <a:off x="97078" y="999925"/>
            <a:ext cx="8949843" cy="3801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9B5D0F5-D3E4-4071-B13E-AE512DD38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72" t="38147" r="47272" b="22483"/>
          <a:stretch/>
        </p:blipFill>
        <p:spPr>
          <a:xfrm>
            <a:off x="296071" y="1605289"/>
            <a:ext cx="4078842" cy="29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6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Entrenamiento del modelo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393" name="Google Shape;393;p44"/>
          <p:cNvCxnSpPr/>
          <p:nvPr/>
        </p:nvCxnSpPr>
        <p:spPr>
          <a:xfrm rot="10800000">
            <a:off x="-6775" y="224552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4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4"/>
          <p:cNvCxnSpPr/>
          <p:nvPr/>
        </p:nvCxnSpPr>
        <p:spPr>
          <a:xfrm>
            <a:off x="1881001" y="3439275"/>
            <a:ext cx="539622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7;p31">
            <a:extLst>
              <a:ext uri="{FF2B5EF4-FFF2-40B4-BE49-F238E27FC236}">
                <a16:creationId xmlns:a16="http://schemas.microsoft.com/office/drawing/2014/main" id="{3DACEC50-BD46-4F11-B661-405D237B7169}"/>
              </a:ext>
            </a:extLst>
          </p:cNvPr>
          <p:cNvSpPr txBox="1">
            <a:spLocks/>
          </p:cNvSpPr>
          <p:nvPr/>
        </p:nvSpPr>
        <p:spPr>
          <a:xfrm>
            <a:off x="5825447" y="1003388"/>
            <a:ext cx="3025694" cy="1133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función </a:t>
            </a:r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sklearn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model_selection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train_test_split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nos permite dividir un </a:t>
            </a:r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dataset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en dos bloques, típicamente bloques destinados al entrenamiento y validación del modelo (llamemos a estos bloques "bloque de entrenamiento " y "bloque de pruebas" para mantener la coherencia con el nombre de la función).</a:t>
            </a:r>
          </a:p>
          <a:p>
            <a:endParaRPr lang="es-MX" sz="1200" dirty="0">
              <a:solidFill>
                <a:schemeClr val="dk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s-MX" sz="12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Statsmodels</a:t>
            </a:r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Es una librería de análisis estadístico y econométrico en Python. Proporciona las capacidades para operaciones estadísticas, financieras y econométricas con el objetivo de combinar las ventajas de Python con los poderes estadísticos de los lenguajes como R.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A4FBDA-FE8D-4765-BD65-1B8C0A403EDF}"/>
              </a:ext>
            </a:extLst>
          </p:cNvPr>
          <p:cNvSpPr txBox="1"/>
          <p:nvPr/>
        </p:nvSpPr>
        <p:spPr>
          <a:xfrm>
            <a:off x="6641279" y="4140141"/>
            <a:ext cx="1835970" cy="573916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28" name="Google Shape;147;p31">
            <a:extLst>
              <a:ext uri="{FF2B5EF4-FFF2-40B4-BE49-F238E27FC236}">
                <a16:creationId xmlns:a16="http://schemas.microsoft.com/office/drawing/2014/main" id="{1576871F-7ABB-4666-B1DF-BF02D309415B}"/>
              </a:ext>
            </a:extLst>
          </p:cNvPr>
          <p:cNvSpPr txBox="1">
            <a:spLocks/>
          </p:cNvSpPr>
          <p:nvPr/>
        </p:nvSpPr>
        <p:spPr>
          <a:xfrm>
            <a:off x="3006333" y="3822282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Regresión Lineal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BD8088-CD17-425B-8073-1552C7CB4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5" t="28754" r="14991" b="33125"/>
          <a:stretch/>
        </p:blipFill>
        <p:spPr>
          <a:xfrm>
            <a:off x="130976" y="1060166"/>
            <a:ext cx="5694472" cy="21145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0463F18-44C0-4013-8D48-56870545E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5" t="68324" r="60225" b="25160"/>
          <a:stretch/>
        </p:blipFill>
        <p:spPr>
          <a:xfrm>
            <a:off x="403155" y="3653600"/>
            <a:ext cx="2477303" cy="65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0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1" name="Google Shape;391;p4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964851" y="352850"/>
                <a:ext cx="5214300" cy="542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b="1" dirty="0">
                    <a:solidFill>
                      <a:schemeClr val="dk2"/>
                    </a:solidFill>
                  </a:rPr>
                  <a:t>Efectividad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s-MX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MX" dirty="0">
                    <a:solidFill>
                      <a:schemeClr val="dk2"/>
                    </a:solidFill>
                  </a:rPr>
                  <a:t>) del modelo </a:t>
                </a:r>
                <a:endParaRPr dirty="0">
                  <a:solidFill>
                    <a:schemeClr val="dk2"/>
                  </a:solidFill>
                </a:endParaRPr>
              </a:p>
            </p:txBody>
          </p:sp>
        </mc:Choice>
        <mc:Fallback>
          <p:sp>
            <p:nvSpPr>
              <p:cNvPr id="391" name="Google Shape;391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64851" y="352850"/>
                <a:ext cx="5214300" cy="542500"/>
              </a:xfrm>
              <a:prstGeom prst="rect">
                <a:avLst/>
              </a:prstGeom>
              <a:blipFill>
                <a:blip r:embed="rId3"/>
                <a:stretch>
                  <a:fillRect t="-1124" b="-179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3" name="Google Shape;393;p44"/>
          <p:cNvCxnSpPr/>
          <p:nvPr/>
        </p:nvCxnSpPr>
        <p:spPr>
          <a:xfrm rot="10800000">
            <a:off x="-6775" y="224552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4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4"/>
          <p:cNvCxnSpPr/>
          <p:nvPr/>
        </p:nvCxnSpPr>
        <p:spPr>
          <a:xfrm>
            <a:off x="1881001" y="3439275"/>
            <a:ext cx="539622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7;p31">
            <a:extLst>
              <a:ext uri="{FF2B5EF4-FFF2-40B4-BE49-F238E27FC236}">
                <a16:creationId xmlns:a16="http://schemas.microsoft.com/office/drawing/2014/main" id="{3DACEC50-BD46-4F11-B661-405D237B7169}"/>
              </a:ext>
            </a:extLst>
          </p:cNvPr>
          <p:cNvSpPr txBox="1">
            <a:spLocks/>
          </p:cNvSpPr>
          <p:nvPr/>
        </p:nvSpPr>
        <p:spPr>
          <a:xfrm>
            <a:off x="6067788" y="2324979"/>
            <a:ext cx="2680612" cy="340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73.87 % de efectividad del modelo </a:t>
            </a:r>
            <a:endParaRPr lang="es-MX" sz="12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A4FBDA-FE8D-4765-BD65-1B8C0A403EDF}"/>
              </a:ext>
            </a:extLst>
          </p:cNvPr>
          <p:cNvSpPr txBox="1"/>
          <p:nvPr/>
        </p:nvSpPr>
        <p:spPr>
          <a:xfrm>
            <a:off x="6641279" y="4140141"/>
            <a:ext cx="1835970" cy="573916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F5C9BD-F0A3-4717-BE75-DF072621E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67" t="43645" r="24719" b="27081"/>
          <a:stretch/>
        </p:blipFill>
        <p:spPr>
          <a:xfrm>
            <a:off x="298936" y="1704225"/>
            <a:ext cx="5651160" cy="18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6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8DF36-C45F-46BD-A849-3F6E745AC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582098"/>
          </a:xfrm>
        </p:spPr>
        <p:txBody>
          <a:bodyPr/>
          <a:lstStyle/>
          <a:p>
            <a:r>
              <a:rPr lang="es-MX" dirty="0"/>
              <a:t>Algoritmo k-mean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A88FDB-D993-40A1-BA02-D3010BDB8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0" t="38746" r="44719" b="48264"/>
          <a:stretch/>
        </p:blipFill>
        <p:spPr>
          <a:xfrm>
            <a:off x="3621257" y="1034251"/>
            <a:ext cx="3198974" cy="802831"/>
          </a:xfrm>
          <a:prstGeom prst="rect">
            <a:avLst/>
          </a:prstGeom>
        </p:spPr>
      </p:pic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8145AD49-66E1-41C6-932B-3FF67062ED71}"/>
              </a:ext>
            </a:extLst>
          </p:cNvPr>
          <p:cNvSpPr txBox="1">
            <a:spLocks/>
          </p:cNvSpPr>
          <p:nvPr/>
        </p:nvSpPr>
        <p:spPr>
          <a:xfrm>
            <a:off x="3880438" y="3147889"/>
            <a:ext cx="3298713" cy="70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 se ve exactamente como se relaciona entre si el ingreso medio de la familia con el valor medio de la casa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BE427C0-13B7-4499-A58F-390958C290FE}"/>
              </a:ext>
            </a:extLst>
          </p:cNvPr>
          <p:cNvSpPr txBox="1">
            <a:spLocks/>
          </p:cNvSpPr>
          <p:nvPr/>
        </p:nvSpPr>
        <p:spPr>
          <a:xfrm>
            <a:off x="571978" y="1064415"/>
            <a:ext cx="2013063" cy="58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MX" sz="1800" dirty="0"/>
              <a:t>Lectura de datos</a:t>
            </a:r>
            <a:endParaRPr lang="es-MX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7293059-D34A-4454-B3C2-EB3D69996071}"/>
              </a:ext>
            </a:extLst>
          </p:cNvPr>
          <p:cNvSpPr txBox="1">
            <a:spLocks/>
          </p:cNvSpPr>
          <p:nvPr/>
        </p:nvSpPr>
        <p:spPr>
          <a:xfrm>
            <a:off x="571978" y="2165152"/>
            <a:ext cx="2512503" cy="58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MX" sz="1800" dirty="0"/>
              <a:t>Gráfica de dispersión</a:t>
            </a:r>
            <a:endParaRPr lang="es-MX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003153E-12FA-407D-9B25-9DF8EA0F7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5" t="28925" r="26742" b="58620"/>
          <a:stretch/>
        </p:blipFill>
        <p:spPr>
          <a:xfrm>
            <a:off x="3621257" y="2041418"/>
            <a:ext cx="4722358" cy="70583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485CB6-EAD5-46E0-BB8A-5E9979D1E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9" t="42115" r="40000" b="24784"/>
          <a:stretch/>
        </p:blipFill>
        <p:spPr>
          <a:xfrm>
            <a:off x="244201" y="2911844"/>
            <a:ext cx="3441300" cy="19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0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8145AD49-66E1-41C6-932B-3FF67062ED71}"/>
              </a:ext>
            </a:extLst>
          </p:cNvPr>
          <p:cNvSpPr txBox="1">
            <a:spLocks/>
          </p:cNvSpPr>
          <p:nvPr/>
        </p:nvSpPr>
        <p:spPr>
          <a:xfrm>
            <a:off x="4913607" y="1865919"/>
            <a:ext cx="3298713" cy="70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Sirve para segmentar datos en grupos iguales o similares.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BE427C0-13B7-4499-A58F-390958C290FE}"/>
              </a:ext>
            </a:extLst>
          </p:cNvPr>
          <p:cNvSpPr txBox="1">
            <a:spLocks/>
          </p:cNvSpPr>
          <p:nvPr/>
        </p:nvSpPr>
        <p:spPr>
          <a:xfrm>
            <a:off x="3006953" y="468181"/>
            <a:ext cx="3599330" cy="58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MX" dirty="0"/>
              <a:t>Función para clasificar </a:t>
            </a:r>
            <a:endParaRPr lang="es-MX" sz="3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56A3B3-130F-4DBD-8A4C-F2E799EA2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7" t="38946" r="40337" b="22883"/>
          <a:stretch/>
        </p:blipFill>
        <p:spPr>
          <a:xfrm>
            <a:off x="558691" y="1476449"/>
            <a:ext cx="3671703" cy="23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6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8145AD49-66E1-41C6-932B-3FF67062ED71}"/>
              </a:ext>
            </a:extLst>
          </p:cNvPr>
          <p:cNvSpPr txBox="1">
            <a:spLocks/>
          </p:cNvSpPr>
          <p:nvPr/>
        </p:nvSpPr>
        <p:spPr>
          <a:xfrm>
            <a:off x="364732" y="1529570"/>
            <a:ext cx="3298713" cy="70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asigna los títulos a la gráfica y se imprime el numero de zonas por grupo.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BE427C0-13B7-4499-A58F-390958C290FE}"/>
              </a:ext>
            </a:extLst>
          </p:cNvPr>
          <p:cNvSpPr txBox="1">
            <a:spLocks/>
          </p:cNvSpPr>
          <p:nvPr/>
        </p:nvSpPr>
        <p:spPr>
          <a:xfrm>
            <a:off x="1063375" y="437359"/>
            <a:ext cx="7017250" cy="58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MX" dirty="0"/>
              <a:t>Gráfica de dispersión de los datos agrupados</a:t>
            </a:r>
            <a:endParaRPr lang="es-MX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3E27F1-0C4E-4FF7-96F4-1B613588D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7" t="21559" r="27079" b="50000"/>
          <a:stretch/>
        </p:blipFill>
        <p:spPr>
          <a:xfrm>
            <a:off x="3915163" y="1042125"/>
            <a:ext cx="5009132" cy="17260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A688B-845E-44FE-BC2E-EEB102DA1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5" t="52336" r="40674" b="8483"/>
          <a:stretch/>
        </p:blipFill>
        <p:spPr>
          <a:xfrm>
            <a:off x="92264" y="2606986"/>
            <a:ext cx="3688626" cy="2468185"/>
          </a:xfrm>
          <a:prstGeom prst="rect">
            <a:avLst/>
          </a:prstGeom>
        </p:spPr>
      </p:pic>
      <p:sp>
        <p:nvSpPr>
          <p:cNvPr id="9" name="Google Shape;147;p31">
            <a:extLst>
              <a:ext uri="{FF2B5EF4-FFF2-40B4-BE49-F238E27FC236}">
                <a16:creationId xmlns:a16="http://schemas.microsoft.com/office/drawing/2014/main" id="{7FD35FA2-26F9-4EB4-8CC6-F8FBE5BDB6AA}"/>
              </a:ext>
            </a:extLst>
          </p:cNvPr>
          <p:cNvSpPr txBox="1">
            <a:spLocks/>
          </p:cNvSpPr>
          <p:nvPr/>
        </p:nvSpPr>
        <p:spPr>
          <a:xfrm>
            <a:off x="3989797" y="3305286"/>
            <a:ext cx="3298713" cy="1533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Anteriormente se pidió que fueran 5 grupos y se obtuvo lo siguiente: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3: 6355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1: 5661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4: 4503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0: 2313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2: 1601</a:t>
            </a:r>
          </a:p>
          <a:p>
            <a:endParaRPr lang="es-MX" sz="12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s-MX" sz="12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25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B8981-3DE5-42C4-8A13-1A1FF4695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5850" y="2219217"/>
            <a:ext cx="2895977" cy="802669"/>
          </a:xfrm>
        </p:spPr>
        <p:txBody>
          <a:bodyPr/>
          <a:lstStyle/>
          <a:p>
            <a:r>
              <a:rPr lang="es-MX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54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5569406" y="1576249"/>
            <a:ext cx="2240076" cy="1595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Estas son las librerías que se utilizaron para desarrollar el código: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Tratamiento del modelo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Graficas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Procesado y modelado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50" y="5067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Importación de Librerías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29A8CB-2EFB-4A9D-85E7-2953B1AF2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06" t="37134" r="39306" b="39621"/>
          <a:stretch/>
        </p:blipFill>
        <p:spPr>
          <a:xfrm>
            <a:off x="658461" y="1576249"/>
            <a:ext cx="4349648" cy="18169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806006" y="3660221"/>
            <a:ext cx="2317687" cy="122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Longitud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Latitud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Edad promedio de la vivienda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Total habitaciones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Total de dormitorios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50" y="5067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Importación de Datos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902B0D-5179-489B-9238-AF026BCD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t="33259" r="8613" b="32401"/>
          <a:stretch/>
        </p:blipFill>
        <p:spPr>
          <a:xfrm>
            <a:off x="381719" y="1350786"/>
            <a:ext cx="8380561" cy="1927134"/>
          </a:xfrm>
          <a:prstGeom prst="rect">
            <a:avLst/>
          </a:prstGeom>
        </p:spPr>
      </p:pic>
      <p:sp>
        <p:nvSpPr>
          <p:cNvPr id="7" name="Google Shape;147;p31">
            <a:extLst>
              <a:ext uri="{FF2B5EF4-FFF2-40B4-BE49-F238E27FC236}">
                <a16:creationId xmlns:a16="http://schemas.microsoft.com/office/drawing/2014/main" id="{1D9B1A7B-30D7-4C00-AC09-CE451B7A3FCD}"/>
              </a:ext>
            </a:extLst>
          </p:cNvPr>
          <p:cNvSpPr txBox="1">
            <a:spLocks/>
          </p:cNvSpPr>
          <p:nvPr/>
        </p:nvSpPr>
        <p:spPr>
          <a:xfrm>
            <a:off x="3571592" y="3660221"/>
            <a:ext cx="2317687" cy="122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Población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Hogares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Ingresos medio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Valor medio de la casa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Proximidad al mar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3605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844811" y="3902044"/>
            <a:ext cx="2240076" cy="114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(20640,10) =( filas, columnas)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Contar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Media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Estándar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Mínimo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49" y="448290"/>
            <a:ext cx="5712489" cy="683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Estadística Descriptiva de los datos</a:t>
            </a:r>
            <a:br>
              <a:rPr lang="es-MX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671981-2BD2-4B7E-A63D-48CE26FE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5" t="36605" r="10594" b="9833"/>
          <a:stretch/>
        </p:blipFill>
        <p:spPr>
          <a:xfrm>
            <a:off x="561315" y="1066246"/>
            <a:ext cx="7496269" cy="2753620"/>
          </a:xfrm>
          <a:prstGeom prst="rect">
            <a:avLst/>
          </a:prstGeom>
        </p:spPr>
      </p:pic>
      <p:sp>
        <p:nvSpPr>
          <p:cNvPr id="7" name="Google Shape;147;p31">
            <a:extLst>
              <a:ext uri="{FF2B5EF4-FFF2-40B4-BE49-F238E27FC236}">
                <a16:creationId xmlns:a16="http://schemas.microsoft.com/office/drawing/2014/main" id="{059E72F1-3F01-450F-A33A-53A4A6F88E7E}"/>
              </a:ext>
            </a:extLst>
          </p:cNvPr>
          <p:cNvSpPr txBox="1">
            <a:spLocks/>
          </p:cNvSpPr>
          <p:nvPr/>
        </p:nvSpPr>
        <p:spPr>
          <a:xfrm>
            <a:off x="3451962" y="4077254"/>
            <a:ext cx="2240076" cy="96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1er cuartil</a:t>
            </a:r>
          </a:p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2do cuartil </a:t>
            </a:r>
          </a:p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3er cuartil</a:t>
            </a:r>
          </a:p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Máximo</a:t>
            </a:r>
          </a:p>
          <a:p>
            <a:pPr marL="0" indent="0">
              <a:buFont typeface="Roboto Condensed Light"/>
              <a:buNone/>
            </a:pPr>
            <a:endParaRPr lang="es-MX" dirty="0">
              <a:solidFill>
                <a:schemeClr val="dk1"/>
              </a:solidFill>
            </a:endParaRPr>
          </a:p>
          <a:p>
            <a:pPr marL="0" indent="0">
              <a:buFont typeface="Roboto Condensed Light"/>
              <a:buNone/>
            </a:pPr>
            <a:endParaRPr lang="es-MX"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826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243322" y="2293285"/>
            <a:ext cx="2766650" cy="500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Después de eliminar datos se obtiene: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468074" y="384221"/>
            <a:ext cx="5214300" cy="462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Porcentaje de Datos Faltantes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D07C00-3768-4D9C-B11A-191BC78BC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9" t="41909" r="41287" b="52186"/>
          <a:stretch/>
        </p:blipFill>
        <p:spPr>
          <a:xfrm>
            <a:off x="195972" y="1418079"/>
            <a:ext cx="4442704" cy="5038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AF0FBF-2FA2-4516-A491-048997A41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1" t="36846" r="5209" b="49477"/>
          <a:stretch/>
        </p:blipFill>
        <p:spPr>
          <a:xfrm>
            <a:off x="99939" y="3199260"/>
            <a:ext cx="6421180" cy="8012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5E38E1-3F49-4167-B7A9-70486A741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9" t="48980" r="52153" b="23067"/>
          <a:stretch/>
        </p:blipFill>
        <p:spPr>
          <a:xfrm>
            <a:off x="6610351" y="846998"/>
            <a:ext cx="2065575" cy="17635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9EC01F-6E3D-4DD3-8CE1-7B3958831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1" t="50894" r="54956" b="21108"/>
          <a:stretch/>
        </p:blipFill>
        <p:spPr>
          <a:xfrm>
            <a:off x="6662656" y="2832225"/>
            <a:ext cx="2001006" cy="1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4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Diagramas de caja 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393" name="Google Shape;393;p44"/>
          <p:cNvCxnSpPr/>
          <p:nvPr/>
        </p:nvCxnSpPr>
        <p:spPr>
          <a:xfrm rot="10800000">
            <a:off x="-6775" y="224552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4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4"/>
          <p:cNvCxnSpPr/>
          <p:nvPr/>
        </p:nvCxnSpPr>
        <p:spPr>
          <a:xfrm>
            <a:off x="1508225" y="343927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7;p31">
            <a:extLst>
              <a:ext uri="{FF2B5EF4-FFF2-40B4-BE49-F238E27FC236}">
                <a16:creationId xmlns:a16="http://schemas.microsoft.com/office/drawing/2014/main" id="{3DACEC50-BD46-4F11-B661-405D237B7169}"/>
              </a:ext>
            </a:extLst>
          </p:cNvPr>
          <p:cNvSpPr txBox="1">
            <a:spLocks/>
          </p:cNvSpPr>
          <p:nvPr/>
        </p:nvSpPr>
        <p:spPr>
          <a:xfrm>
            <a:off x="3200274" y="1164773"/>
            <a:ext cx="4419725" cy="75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plt.title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(): se usa para establecer el título de la imagen.</a:t>
            </a:r>
          </a:p>
          <a:p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Plt.boxplot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(): diagrama de caja</a:t>
            </a:r>
          </a:p>
          <a:p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plt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show(): forzamos que el resultado se muestre como imagen.</a:t>
            </a:r>
            <a:endParaRPr lang="es-MX" dirty="0">
              <a:solidFill>
                <a:schemeClr val="lt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FBE37D-F081-4EE9-A060-6EBEFDE7C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6" t="31287" r="51770" b="56440"/>
          <a:stretch/>
        </p:blipFill>
        <p:spPr>
          <a:xfrm>
            <a:off x="438151" y="1026751"/>
            <a:ext cx="2543174" cy="9571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FEACCD-F78B-4929-8509-7841DB6047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92" t="45183" r="42396" b="19947"/>
          <a:stretch/>
        </p:blipFill>
        <p:spPr>
          <a:xfrm>
            <a:off x="204481" y="2571750"/>
            <a:ext cx="2298242" cy="16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7773A0-9C30-4640-8EA5-E9F25C413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88" t="48147" r="41354" b="17021"/>
          <a:stretch/>
        </p:blipFill>
        <p:spPr>
          <a:xfrm>
            <a:off x="3146313" y="2571750"/>
            <a:ext cx="2395533" cy="1620000"/>
          </a:xfrm>
          <a:prstGeom prst="rect">
            <a:avLst/>
          </a:prstGeom>
        </p:spPr>
      </p:pic>
      <p:sp>
        <p:nvSpPr>
          <p:cNvPr id="26" name="Google Shape;147;p31">
            <a:extLst>
              <a:ext uri="{FF2B5EF4-FFF2-40B4-BE49-F238E27FC236}">
                <a16:creationId xmlns:a16="http://schemas.microsoft.com/office/drawing/2014/main" id="{5333FE50-CE7A-475E-A8FB-1603ACB7E020}"/>
              </a:ext>
            </a:extLst>
          </p:cNvPr>
          <p:cNvSpPr txBox="1">
            <a:spLocks/>
          </p:cNvSpPr>
          <p:nvPr/>
        </p:nvSpPr>
        <p:spPr>
          <a:xfrm>
            <a:off x="330190" y="4248180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Edad promedio de la vivienda</a:t>
            </a:r>
          </a:p>
        </p:txBody>
      </p:sp>
      <p:sp>
        <p:nvSpPr>
          <p:cNvPr id="27" name="Google Shape;147;p31">
            <a:extLst>
              <a:ext uri="{FF2B5EF4-FFF2-40B4-BE49-F238E27FC236}">
                <a16:creationId xmlns:a16="http://schemas.microsoft.com/office/drawing/2014/main" id="{AD32C23F-B36B-4FC9-8ACD-05AFEF6CA454}"/>
              </a:ext>
            </a:extLst>
          </p:cNvPr>
          <p:cNvSpPr txBox="1">
            <a:spLocks/>
          </p:cNvSpPr>
          <p:nvPr/>
        </p:nvSpPr>
        <p:spPr>
          <a:xfrm>
            <a:off x="3320667" y="4255345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Total habitaciones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A4FBDA-FE8D-4765-BD65-1B8C0A403EDF}"/>
              </a:ext>
            </a:extLst>
          </p:cNvPr>
          <p:cNvSpPr txBox="1"/>
          <p:nvPr/>
        </p:nvSpPr>
        <p:spPr>
          <a:xfrm>
            <a:off x="6641279" y="4140141"/>
            <a:ext cx="1835970" cy="573916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7F3B42-EBFE-49CE-8222-2D28B240FE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88" t="51853" r="41354" b="13316"/>
          <a:stretch/>
        </p:blipFill>
        <p:spPr>
          <a:xfrm>
            <a:off x="6185436" y="2568342"/>
            <a:ext cx="2395533" cy="1620000"/>
          </a:xfrm>
          <a:prstGeom prst="rect">
            <a:avLst/>
          </a:prstGeom>
        </p:spPr>
      </p:pic>
      <p:sp>
        <p:nvSpPr>
          <p:cNvPr id="28" name="Google Shape;147;p31">
            <a:extLst>
              <a:ext uri="{FF2B5EF4-FFF2-40B4-BE49-F238E27FC236}">
                <a16:creationId xmlns:a16="http://schemas.microsoft.com/office/drawing/2014/main" id="{1576871F-7ABB-4666-B1DF-BF02D309415B}"/>
              </a:ext>
            </a:extLst>
          </p:cNvPr>
          <p:cNvSpPr txBox="1">
            <a:spLocks/>
          </p:cNvSpPr>
          <p:nvPr/>
        </p:nvSpPr>
        <p:spPr>
          <a:xfrm>
            <a:off x="6359790" y="4248179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Total dormitorios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9" name="Google Shape;629;p54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26E9A05-6DBA-4549-B9F1-398128804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87" t="28323" r="40834" b="38567"/>
          <a:stretch/>
        </p:blipFill>
        <p:spPr>
          <a:xfrm>
            <a:off x="690529" y="391137"/>
            <a:ext cx="2517691" cy="162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4A7E22-EE10-4C59-9368-9F4F9283E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14" t="31286" r="41508" b="33675"/>
          <a:stretch/>
        </p:blipFill>
        <p:spPr>
          <a:xfrm>
            <a:off x="5070980" y="391137"/>
            <a:ext cx="2424157" cy="16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EC6BE4-CA31-4D35-A74B-BFD02BCD7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62" t="34341" r="42694" b="31866"/>
          <a:stretch/>
        </p:blipFill>
        <p:spPr>
          <a:xfrm>
            <a:off x="690529" y="2639835"/>
            <a:ext cx="2517691" cy="162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F8F168-7560-4B5B-A691-4C8FC5AA1F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29" t="41585" r="40993" b="24449"/>
          <a:stretch/>
        </p:blipFill>
        <p:spPr>
          <a:xfrm>
            <a:off x="5070980" y="2637503"/>
            <a:ext cx="2424157" cy="1620000"/>
          </a:xfrm>
          <a:prstGeom prst="rect">
            <a:avLst/>
          </a:prstGeom>
        </p:spPr>
      </p:pic>
      <p:sp>
        <p:nvSpPr>
          <p:cNvPr id="15" name="Google Shape;147;p31">
            <a:extLst>
              <a:ext uri="{FF2B5EF4-FFF2-40B4-BE49-F238E27FC236}">
                <a16:creationId xmlns:a16="http://schemas.microsoft.com/office/drawing/2014/main" id="{B7D0D126-66E0-4B4B-9B07-4DD374B767C5}"/>
              </a:ext>
            </a:extLst>
          </p:cNvPr>
          <p:cNvSpPr txBox="1">
            <a:spLocks/>
          </p:cNvSpPr>
          <p:nvPr/>
        </p:nvSpPr>
        <p:spPr>
          <a:xfrm>
            <a:off x="949775" y="2057223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Población</a:t>
            </a:r>
          </a:p>
        </p:txBody>
      </p:sp>
      <p:sp>
        <p:nvSpPr>
          <p:cNvPr id="16" name="Google Shape;147;p31">
            <a:extLst>
              <a:ext uri="{FF2B5EF4-FFF2-40B4-BE49-F238E27FC236}">
                <a16:creationId xmlns:a16="http://schemas.microsoft.com/office/drawing/2014/main" id="{114B761E-E2F0-47F5-B893-1E79653B0BBE}"/>
              </a:ext>
            </a:extLst>
          </p:cNvPr>
          <p:cNvSpPr txBox="1">
            <a:spLocks/>
          </p:cNvSpPr>
          <p:nvPr/>
        </p:nvSpPr>
        <p:spPr>
          <a:xfrm>
            <a:off x="5259646" y="2040190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Hogares</a:t>
            </a:r>
          </a:p>
        </p:txBody>
      </p:sp>
      <p:sp>
        <p:nvSpPr>
          <p:cNvPr id="17" name="Google Shape;147;p31">
            <a:extLst>
              <a:ext uri="{FF2B5EF4-FFF2-40B4-BE49-F238E27FC236}">
                <a16:creationId xmlns:a16="http://schemas.microsoft.com/office/drawing/2014/main" id="{E6E7161A-19E2-474F-901C-483D5DD8A1BE}"/>
              </a:ext>
            </a:extLst>
          </p:cNvPr>
          <p:cNvSpPr txBox="1">
            <a:spLocks/>
          </p:cNvSpPr>
          <p:nvPr/>
        </p:nvSpPr>
        <p:spPr>
          <a:xfrm>
            <a:off x="949774" y="4257502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Ingresos medio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E05C7B6-4459-4695-874D-8E688E00BE8C}"/>
              </a:ext>
            </a:extLst>
          </p:cNvPr>
          <p:cNvSpPr/>
          <p:nvPr/>
        </p:nvSpPr>
        <p:spPr>
          <a:xfrm>
            <a:off x="5350747" y="4257503"/>
            <a:ext cx="1955721" cy="338121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Google Shape;147;p31">
            <a:extLst>
              <a:ext uri="{FF2B5EF4-FFF2-40B4-BE49-F238E27FC236}">
                <a16:creationId xmlns:a16="http://schemas.microsoft.com/office/drawing/2014/main" id="{D639ED61-6D16-402B-87A0-74A4C9180EF5}"/>
              </a:ext>
            </a:extLst>
          </p:cNvPr>
          <p:cNvSpPr txBox="1">
            <a:spLocks/>
          </p:cNvSpPr>
          <p:nvPr/>
        </p:nvSpPr>
        <p:spPr>
          <a:xfrm>
            <a:off x="5305195" y="4257502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Valor medio de la casa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79BDC-D5D6-48AD-B83C-E8028CE0B7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Algoritmo de regresión lineal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6EF808-7C9B-45FC-A04E-350E0F696F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Relaciones, matriz de correlación, entrenamiento del modelo y efectividad  </a:t>
            </a:r>
          </a:p>
        </p:txBody>
      </p:sp>
    </p:spTree>
    <p:extLst>
      <p:ext uri="{BB962C8B-B14F-4D97-AF65-F5344CB8AC3E}">
        <p14:creationId xmlns:p14="http://schemas.microsoft.com/office/powerpoint/2010/main" val="365699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243321" y="1574094"/>
            <a:ext cx="8684921" cy="500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La función </a:t>
            </a:r>
            <a:r>
              <a:rPr lang="es-MX" dirty="0" err="1">
                <a:solidFill>
                  <a:schemeClr val="dk1"/>
                </a:solidFill>
              </a:rPr>
              <a:t>pairplot</a:t>
            </a:r>
            <a:r>
              <a:rPr lang="es-MX" dirty="0">
                <a:solidFill>
                  <a:schemeClr val="dk1"/>
                </a:solidFill>
              </a:rPr>
              <a:t> crea una cuadrícula de ejes de modo que cada variable en los datos se compartirá en el eje y en una sola fila y en el eje x en una sola columna.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403021" y="312992"/>
            <a:ext cx="6142277" cy="462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Relación con cantidad de habitaciones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FAFDF0-AADB-4F20-95A4-8DBE7625F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3" t="39546" r="1573" b="19685"/>
          <a:stretch/>
        </p:blipFill>
        <p:spPr>
          <a:xfrm>
            <a:off x="236319" y="2225871"/>
            <a:ext cx="8671362" cy="21920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240A59-E598-4272-B4FE-B6AF88762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3" t="31752" r="1124" b="63252"/>
          <a:stretch/>
        </p:blipFill>
        <p:spPr>
          <a:xfrm>
            <a:off x="243322" y="1082973"/>
            <a:ext cx="8613002" cy="339487"/>
          </a:xfrm>
          <a:prstGeom prst="rect">
            <a:avLst/>
          </a:prstGeom>
        </p:spPr>
      </p:pic>
      <p:sp>
        <p:nvSpPr>
          <p:cNvPr id="12" name="Google Shape;147;p31">
            <a:extLst>
              <a:ext uri="{FF2B5EF4-FFF2-40B4-BE49-F238E27FC236}">
                <a16:creationId xmlns:a16="http://schemas.microsoft.com/office/drawing/2014/main" id="{6409790B-B375-4924-8960-101FD953CA0A}"/>
              </a:ext>
            </a:extLst>
          </p:cNvPr>
          <p:cNvSpPr txBox="1">
            <a:spLocks/>
          </p:cNvSpPr>
          <p:nvPr/>
        </p:nvSpPr>
        <p:spPr>
          <a:xfrm>
            <a:off x="243098" y="4417888"/>
            <a:ext cx="8664583" cy="500143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            Total de habitaciones                                          Población                             Valor medio de la casa               Edad promedio de la vivienda               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0288076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591</Words>
  <Application>Microsoft Office PowerPoint</Application>
  <PresentationFormat>Presentación en pantalla (16:9)</PresentationFormat>
  <Paragraphs>87</Paragraphs>
  <Slides>16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Exo 2</vt:lpstr>
      <vt:lpstr>Roboto Condensed</vt:lpstr>
      <vt:lpstr>Cambria Math</vt:lpstr>
      <vt:lpstr>Roboto Condensed Light</vt:lpstr>
      <vt:lpstr>Squada One</vt:lpstr>
      <vt:lpstr>Arial</vt:lpstr>
      <vt:lpstr>Tech Newsletter by Slidesgo</vt:lpstr>
      <vt:lpstr>Proyecto Final</vt:lpstr>
      <vt:lpstr>Importación de Librerías </vt:lpstr>
      <vt:lpstr>Importación de Datos </vt:lpstr>
      <vt:lpstr>Estadística Descriptiva de los datos  </vt:lpstr>
      <vt:lpstr>Porcentaje de Datos Faltantes </vt:lpstr>
      <vt:lpstr>Diagramas de caja </vt:lpstr>
      <vt:lpstr>Presentación de PowerPoint</vt:lpstr>
      <vt:lpstr>Algoritmo de regresión lineal</vt:lpstr>
      <vt:lpstr>Relación con cantidad de habitaciones </vt:lpstr>
      <vt:lpstr>Matriz de correlación  </vt:lpstr>
      <vt:lpstr>Entrenamiento del modelo</vt:lpstr>
      <vt:lpstr>Efectividad (R^2) del modelo </vt:lpstr>
      <vt:lpstr>Algoritmo k-mean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Stephanie Garza</dc:creator>
  <cp:lastModifiedBy>LETICIA STEPHANIE GARZA GONZALEZ</cp:lastModifiedBy>
  <cp:revision>20</cp:revision>
  <dcterms:modified xsi:type="dcterms:W3CDTF">2021-05-24T17:07:23Z</dcterms:modified>
</cp:coreProperties>
</file>